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9400"/>
            <a:ext cx="111760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A1A1A"/>
                </a:solidFill>
                <a:latin typeface="Fraunces"/>
              </a:rPr>
              <a:t>Première échelle : le monde ou soi</a:t>
            </a:r>
          </a:p>
        </p:txBody>
      </p:sp>
      <p:sp>
        <p:nvSpPr>
          <p:cNvPr id="3" name="Échelle (dégradé)"/>
          <p:cNvSpPr/>
          <p:nvPr/>
        </p:nvSpPr>
        <p:spPr>
          <a:xfrm>
            <a:off x="1016000" y="2590800"/>
            <a:ext cx="10160000" cy="203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A1A1A">
                  <a:alpha val="18000"/>
                </a:srgbClr>
              </a:gs>
              <a:gs pos="100000">
                <a:srgbClr val="1A1A1A">
                  <a:alpha val="100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6000" y="1905000"/>
            <a:ext cx="3810000" cy="558800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/>
            <a:r>
              <a:rPr sz="1500" b="1" i="0" spc="120">
                <a:solidFill>
                  <a:srgbClr val="1A1A1A"/>
                </a:solidFill>
                <a:latin typeface="DM Sans"/>
              </a:rPr>
              <a:t>HUMANISME</a:t>
            </a:r>
          </a:p>
          <a:p>
            <a:pPr algn="l"/>
            <a:r>
              <a:rPr sz="1500" b="1" i="0" spc="120">
                <a:solidFill>
                  <a:srgbClr val="1A1A1A"/>
                </a:solidFill>
                <a:latin typeface="DM Sans"/>
              </a:rPr>
              <a:t>RÉALISTE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66000" y="1905000"/>
            <a:ext cx="3810000" cy="558800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/>
            <a:r>
              <a:rPr sz="1500" b="1" i="0" spc="120">
                <a:solidFill>
                  <a:srgbClr val="1A1A1A"/>
                </a:solidFill>
                <a:latin typeface="DM Sans"/>
              </a:rPr>
              <a:t>MODERNISME</a:t>
            </a:r>
          </a:p>
          <a:p>
            <a:pPr algn="r"/>
            <a:r>
              <a:rPr sz="1500" b="1" i="0" spc="120">
                <a:solidFill>
                  <a:srgbClr val="1A1A1A"/>
                </a:solidFill>
                <a:latin typeface="DM Sans"/>
              </a:rPr>
              <a:t>SUBJECTIF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6000" y="2997200"/>
            <a:ext cx="3810000" cy="558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4A4A4A"/>
                </a:solidFill>
                <a:latin typeface="DM Sans"/>
              </a:rPr>
              <a:t>Objectif,</a:t>
            </a:r>
          </a:p>
          <a:p>
            <a:pPr algn="l"/>
            <a:r>
              <a:rPr sz="1500" b="0" i="0">
                <a:solidFill>
                  <a:srgbClr val="4A4A4A"/>
                </a:solidFill>
                <a:latin typeface="DM Sans"/>
              </a:rPr>
              <a:t>tourné vers l’extérieur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66000" y="2997200"/>
            <a:ext cx="3810000" cy="558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/>
            <a:r>
              <a:rPr sz="1500" b="0" i="0">
                <a:solidFill>
                  <a:srgbClr val="4A4A4A"/>
                </a:solidFill>
                <a:latin typeface="DM Sans"/>
              </a:rPr>
              <a:t>Subjectif,</a:t>
            </a:r>
          </a:p>
          <a:p>
            <a:pPr algn="r"/>
            <a:r>
              <a:rPr sz="1500" b="0" i="0">
                <a:solidFill>
                  <a:srgbClr val="4A4A4A"/>
                </a:solidFill>
                <a:latin typeface="DM Sans"/>
              </a:rPr>
              <a:t>tourné vers soi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6000" y="3708400"/>
            <a:ext cx="3810000" cy="558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6B6B6B"/>
                </a:solidFill>
                <a:latin typeface="DM Sans"/>
              </a:rPr>
              <a:t>Pour l’autre camp :</a:t>
            </a:r>
          </a:p>
          <a:p>
            <a:pPr algn="l"/>
            <a:r>
              <a:rPr sz="1400" b="0" i="1">
                <a:solidFill>
                  <a:srgbClr val="6B6B6B"/>
                </a:solidFill>
                <a:latin typeface="DM Sans"/>
              </a:rPr>
              <a:t>« vieillot 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66000" y="3708400"/>
            <a:ext cx="3810000" cy="558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/>
            <a:r>
              <a:rPr sz="1400" b="0" i="1">
                <a:solidFill>
                  <a:srgbClr val="6B6B6B"/>
                </a:solidFill>
                <a:latin typeface="DM Sans"/>
              </a:rPr>
              <a:t>Pour l’autre camp :</a:t>
            </a:r>
          </a:p>
          <a:p>
            <a:pPr algn="r"/>
            <a:r>
              <a:rPr sz="1400" b="0" i="1">
                <a:solidFill>
                  <a:srgbClr val="6B6B6B"/>
                </a:solidFill>
                <a:latin typeface="DM Sans"/>
              </a:rPr>
              <a:t>« nombriliste »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334000" y="3136900"/>
            <a:ext cx="1524000" cy="0"/>
          </a:xfrm>
          <a:prstGeom prst="line">
            <a:avLst/>
          </a:prstGeom>
          <a:ln w="31750">
            <a:solidFill>
              <a:srgbClr val="E50A3B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826000" y="3276600"/>
            <a:ext cx="2540000" cy="558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600" b="0" i="1">
                <a:solidFill>
                  <a:srgbClr val="B80831"/>
                </a:solidFill>
                <a:latin typeface="Fraunces"/>
              </a:rPr>
              <a:t>Poussée des</a:t>
            </a:r>
          </a:p>
          <a:p>
            <a:pPr algn="ctr"/>
            <a:r>
              <a:rPr sz="1600" b="0" i="1">
                <a:solidFill>
                  <a:srgbClr val="B80831"/>
                </a:solidFill>
                <a:latin typeface="Fraunces"/>
              </a:rPr>
              <a:t>institutions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64300"/>
            <a:ext cx="540774" cy="190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17600" y="6477000"/>
            <a:ext cx="5080000" cy="177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DM Sans"/>
              </a:rPr>
              <a:t>Thomas Hammoudi · CC BY-NC-SA · thomashammoudi.com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9400"/>
            <a:ext cx="111760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A1A1A"/>
                </a:solidFill>
                <a:latin typeface="Fraunces"/>
              </a:rPr>
              <a:t>Partir de soi, puis choisir sa direction</a:t>
            </a:r>
          </a:p>
        </p:txBody>
      </p:sp>
      <p:sp>
        <p:nvSpPr>
          <p:cNvPr id="3" name="Échelle (dégradé)"/>
          <p:cNvSpPr/>
          <p:nvPr/>
        </p:nvSpPr>
        <p:spPr>
          <a:xfrm>
            <a:off x="1016000" y="2590800"/>
            <a:ext cx="10160000" cy="203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A1A1A">
                  <a:alpha val="18000"/>
                </a:srgbClr>
              </a:gs>
              <a:gs pos="100000">
                <a:srgbClr val="1A1A1A">
                  <a:alpha val="100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6000" y="1905000"/>
            <a:ext cx="3810000" cy="558800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/>
            <a:r>
              <a:rPr sz="1500" b="1" i="0" spc="120">
                <a:solidFill>
                  <a:srgbClr val="1A1A1A"/>
                </a:solidFill>
                <a:latin typeface="DM Sans"/>
              </a:rPr>
              <a:t>HUMANISME</a:t>
            </a:r>
          </a:p>
          <a:p>
            <a:pPr algn="l"/>
            <a:r>
              <a:rPr sz="1500" b="1" i="0" spc="120">
                <a:solidFill>
                  <a:srgbClr val="1A1A1A"/>
                </a:solidFill>
                <a:latin typeface="DM Sans"/>
              </a:rPr>
              <a:t>RÉALISTE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66000" y="1905000"/>
            <a:ext cx="3810000" cy="558800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/>
            <a:r>
              <a:rPr sz="1500" b="1" i="0" spc="120">
                <a:solidFill>
                  <a:srgbClr val="1A1A1A"/>
                </a:solidFill>
                <a:latin typeface="DM Sans"/>
              </a:rPr>
              <a:t>MODERNISME</a:t>
            </a:r>
          </a:p>
          <a:p>
            <a:pPr algn="r"/>
            <a:r>
              <a:rPr sz="1500" b="1" i="0" spc="120">
                <a:solidFill>
                  <a:srgbClr val="1A1A1A"/>
                </a:solidFill>
                <a:latin typeface="DM Sans"/>
              </a:rPr>
              <a:t>SUBJECTIF</a:t>
            </a:r>
          </a:p>
        </p:txBody>
      </p:sp>
      <p:sp>
        <p:nvSpPr>
          <p:cNvPr id="6" name="Oval 5"/>
          <p:cNvSpPr/>
          <p:nvPr/>
        </p:nvSpPr>
        <p:spPr>
          <a:xfrm>
            <a:off x="11118850" y="3270250"/>
            <a:ext cx="114300" cy="114300"/>
          </a:xfrm>
          <a:prstGeom prst="ellipse">
            <a:avLst/>
          </a:prstGeom>
          <a:solidFill>
            <a:srgbClr val="E50A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 flipH="1">
            <a:off x="8890000" y="3327400"/>
            <a:ext cx="2286000" cy="0"/>
          </a:xfrm>
          <a:prstGeom prst="line">
            <a:avLst/>
          </a:prstGeom>
          <a:ln w="31750">
            <a:solidFill>
              <a:srgbClr val="E50A3B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366000" y="3479800"/>
            <a:ext cx="3810000" cy="254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/>
            <a:r>
              <a:rPr sz="1500" b="1" i="0">
                <a:solidFill>
                  <a:srgbClr val="E50A3B"/>
                </a:solidFill>
                <a:latin typeface="DM Sans"/>
              </a:rPr>
              <a:t>Ce que je ne dis pas</a:t>
            </a:r>
          </a:p>
        </p:txBody>
      </p:sp>
      <p:cxnSp>
        <p:nvCxnSpPr>
          <p:cNvPr id="9" name="Connector 8"/>
          <p:cNvCxnSpPr/>
          <p:nvPr/>
        </p:nvCxnSpPr>
        <p:spPr>
          <a:xfrm flipH="1" flipV="1">
            <a:off x="4216400" y="2908300"/>
            <a:ext cx="1879600" cy="2501900"/>
          </a:xfrm>
          <a:prstGeom prst="line">
            <a:avLst/>
          </a:prstGeom>
          <a:ln w="38100">
            <a:solidFill>
              <a:srgbClr val="1A1A1A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6096000" y="2908300"/>
            <a:ext cx="1879600" cy="2501900"/>
          </a:xfrm>
          <a:prstGeom prst="line">
            <a:avLst/>
          </a:prstGeom>
          <a:ln w="38100">
            <a:solidFill>
              <a:srgbClr val="1A1A1A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013450" y="5327650"/>
            <a:ext cx="165100" cy="165100"/>
          </a:xfrm>
          <a:prstGeom prst="ellipse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26000" y="5613400"/>
            <a:ext cx="2540000" cy="254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1A1A1A"/>
                </a:solidFill>
                <a:latin typeface="DM Sans"/>
              </a:rPr>
              <a:t>Ce que je dis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64300"/>
            <a:ext cx="540774" cy="190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17600" y="6477000"/>
            <a:ext cx="5080000" cy="177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DM Sans"/>
              </a:rPr>
              <a:t>Thomas Hammoudi · CC BY-NC-SA · thomashammoudi.com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9400"/>
            <a:ext cx="111760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A1A1A"/>
                </a:solidFill>
                <a:latin typeface="Fraunces"/>
              </a:rPr>
              <a:t>Seconde échelle : l’esthétique</a:t>
            </a:r>
          </a:p>
        </p:txBody>
      </p:sp>
      <p:sp>
        <p:nvSpPr>
          <p:cNvPr id="3" name="Échelle (dégradé)"/>
          <p:cNvSpPr/>
          <p:nvPr/>
        </p:nvSpPr>
        <p:spPr>
          <a:xfrm>
            <a:off x="1016000" y="2590800"/>
            <a:ext cx="10160000" cy="2032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A1A1A">
                  <a:alpha val="18000"/>
                </a:srgbClr>
              </a:gs>
              <a:gs pos="100000">
                <a:srgbClr val="1A1A1A">
                  <a:alpha val="100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6000" y="1905000"/>
            <a:ext cx="3810000" cy="558800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/>
            <a:r>
              <a:rPr sz="1500" b="1" i="0" spc="120">
                <a:solidFill>
                  <a:srgbClr val="1A1A1A"/>
                </a:solidFill>
                <a:latin typeface="DM Sans"/>
              </a:rPr>
              <a:t>ESTHÉTIQUE</a:t>
            </a:r>
          </a:p>
          <a:p>
            <a:pPr algn="l"/>
            <a:r>
              <a:rPr sz="1500" b="1" i="0" spc="120">
                <a:solidFill>
                  <a:srgbClr val="1A1A1A"/>
                </a:solidFill>
                <a:latin typeface="DM Sans"/>
              </a:rPr>
              <a:t>PEU IMPORTANTE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66000" y="1905000"/>
            <a:ext cx="3810000" cy="558800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/>
            <a:r>
              <a:rPr sz="1500" b="1" i="0" spc="120">
                <a:solidFill>
                  <a:srgbClr val="1A1A1A"/>
                </a:solidFill>
                <a:latin typeface="DM Sans"/>
              </a:rPr>
              <a:t>ESTHÉTIQUE</a:t>
            </a:r>
          </a:p>
          <a:p>
            <a:pPr algn="r"/>
            <a:r>
              <a:rPr sz="1500" b="1" i="0" spc="120">
                <a:solidFill>
                  <a:srgbClr val="1A1A1A"/>
                </a:solidFill>
                <a:latin typeface="DM Sans"/>
              </a:rPr>
              <a:t>TRÈS IMPORTANTE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6000" y="2997200"/>
            <a:ext cx="3810000" cy="558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4A4A4A"/>
                </a:solidFill>
                <a:latin typeface="DM Sans"/>
              </a:rPr>
              <a:t>Images classiques,</a:t>
            </a:r>
          </a:p>
          <a:p>
            <a:pPr algn="l"/>
            <a:r>
              <a:rPr sz="1500" b="0" i="0">
                <a:solidFill>
                  <a:srgbClr val="4A4A4A"/>
                </a:solidFill>
                <a:latin typeface="DM Sans"/>
              </a:rPr>
              <a:t>typiques de leur genre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66000" y="2997200"/>
            <a:ext cx="3810000" cy="558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/>
            <a:r>
              <a:rPr sz="1500" b="0" i="0">
                <a:solidFill>
                  <a:srgbClr val="4A4A4A"/>
                </a:solidFill>
                <a:latin typeface="DM Sans"/>
              </a:rPr>
              <a:t>Images novatrices</a:t>
            </a:r>
          </a:p>
          <a:p>
            <a:pPr algn="r"/>
            <a:r>
              <a:rPr sz="1500" b="0" i="0">
                <a:solidFill>
                  <a:srgbClr val="4A4A4A"/>
                </a:solidFill>
                <a:latin typeface="DM Sans"/>
              </a:rPr>
              <a:t>dans leur forme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64300"/>
            <a:ext cx="540774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7600" y="6477000"/>
            <a:ext cx="5080000" cy="177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DM Sans"/>
              </a:rPr>
              <a:t>Thomas Hammoudi · CC BY-NC-SA · thomashammoudi.com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9400"/>
            <a:ext cx="111760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A1A1A"/>
                </a:solidFill>
                <a:latin typeface="Fraunces"/>
              </a:rPr>
              <a:t>Deux échelles, une matrice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350000" y="1244600"/>
            <a:ext cx="0" cy="462280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965200" y="3454400"/>
            <a:ext cx="10591800" cy="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xe esthétique (dégradé)"/>
          <p:cNvSpPr/>
          <p:nvPr/>
        </p:nvSpPr>
        <p:spPr>
          <a:xfrm>
            <a:off x="914400" y="1066800"/>
            <a:ext cx="101600" cy="4851400"/>
          </a:xfrm>
          <a:prstGeom prst="rect">
            <a:avLst/>
          </a:prstGeom>
          <a:gradFill rotWithShape="1">
            <a:gsLst>
              <a:gs pos="0">
                <a:srgbClr val="1A1A1A">
                  <a:alpha val="100000"/>
                </a:srgbClr>
              </a:gs>
              <a:gs pos="100000">
                <a:srgbClr val="1A1A1A">
                  <a:alpha val="18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>
            <a:off x="850900" y="863600"/>
            <a:ext cx="228600" cy="228600"/>
          </a:xfrm>
          <a:prstGeom prst="triangle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Axe humanisme / modernisme (dégradé)"/>
          <p:cNvSpPr/>
          <p:nvPr/>
        </p:nvSpPr>
        <p:spPr>
          <a:xfrm>
            <a:off x="914400" y="5816600"/>
            <a:ext cx="10769600" cy="101600"/>
          </a:xfrm>
          <a:prstGeom prst="rect">
            <a:avLst/>
          </a:prstGeom>
          <a:gradFill rotWithShape="1">
            <a:gsLst>
              <a:gs pos="0">
                <a:srgbClr val="1A1A1A">
                  <a:alpha val="18000"/>
                </a:srgbClr>
              </a:gs>
              <a:gs pos="100000">
                <a:srgbClr val="1A1A1A">
                  <a:alpha val="100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5400000">
            <a:off x="11658600" y="5753100"/>
            <a:ext cx="228600" cy="228600"/>
          </a:xfrm>
          <a:prstGeom prst="triangle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8890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ESTHÉTIQUE TRÈS IMPORTANTE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55626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ESTHÉTIQUE PEU IMPORTANTE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0198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HUMANISME RÉALISTE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96200" y="60198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/>
            <a:r>
              <a:rPr sz="1300" b="1" i="0" spc="100">
                <a:solidFill>
                  <a:srgbClr val="1A1A1A"/>
                </a:solidFill>
                <a:latin typeface="DM Sans"/>
              </a:rPr>
              <a:t>MODERNISME SUBJECTIF</a:t>
            </a:r>
          </a:p>
        </p:txBody>
      </p:sp>
      <p:sp>
        <p:nvSpPr>
          <p:cNvPr id="13" name="Zone des institutions"/>
          <p:cNvSpPr/>
          <p:nvPr/>
        </p:nvSpPr>
        <p:spPr>
          <a:xfrm>
            <a:off x="7673411" y="1235456"/>
            <a:ext cx="4064000" cy="2474976"/>
          </a:xfrm>
          <a:prstGeom prst="ellipse">
            <a:avLst/>
          </a:prstGeom>
          <a:solidFill>
            <a:srgbClr val="FCE7EB"/>
          </a:solidFill>
          <a:ln w="15875">
            <a:solidFill>
              <a:srgbClr val="E50A3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96200" y="863600"/>
            <a:ext cx="4191000" cy="254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/>
            <a:r>
              <a:rPr sz="1500" b="0" i="1">
                <a:solidFill>
                  <a:srgbClr val="B80831"/>
                </a:solidFill>
                <a:latin typeface="Fraunces"/>
              </a:rPr>
              <a:t>Là où poussent les institutions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64300"/>
            <a:ext cx="540774" cy="190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17600" y="6477000"/>
            <a:ext cx="5080000" cy="177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DM Sans"/>
              </a:rPr>
              <a:t>Thomas Hammoudi · CC BY-NC-SA · thomashammoudi.com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9400"/>
            <a:ext cx="111760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A1A1A"/>
                </a:solidFill>
                <a:latin typeface="Fraunces"/>
              </a:rPr>
              <a:t>Neuf photographes sur la matrice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350000" y="1244600"/>
            <a:ext cx="0" cy="462280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965200" y="3454400"/>
            <a:ext cx="10591800" cy="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xe esthétique (dégradé)"/>
          <p:cNvSpPr/>
          <p:nvPr/>
        </p:nvSpPr>
        <p:spPr>
          <a:xfrm>
            <a:off x="914400" y="1066800"/>
            <a:ext cx="101600" cy="4851400"/>
          </a:xfrm>
          <a:prstGeom prst="rect">
            <a:avLst/>
          </a:prstGeom>
          <a:gradFill rotWithShape="1">
            <a:gsLst>
              <a:gs pos="0">
                <a:srgbClr val="1A1A1A">
                  <a:alpha val="100000"/>
                </a:srgbClr>
              </a:gs>
              <a:gs pos="100000">
                <a:srgbClr val="1A1A1A">
                  <a:alpha val="18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>
            <a:off x="850900" y="863600"/>
            <a:ext cx="228600" cy="228600"/>
          </a:xfrm>
          <a:prstGeom prst="triangle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Axe humanisme / modernisme (dégradé)"/>
          <p:cNvSpPr/>
          <p:nvPr/>
        </p:nvSpPr>
        <p:spPr>
          <a:xfrm>
            <a:off x="914400" y="5816600"/>
            <a:ext cx="10769600" cy="101600"/>
          </a:xfrm>
          <a:prstGeom prst="rect">
            <a:avLst/>
          </a:prstGeom>
          <a:gradFill rotWithShape="1">
            <a:gsLst>
              <a:gs pos="0">
                <a:srgbClr val="1A1A1A">
                  <a:alpha val="18000"/>
                </a:srgbClr>
              </a:gs>
              <a:gs pos="100000">
                <a:srgbClr val="1A1A1A">
                  <a:alpha val="100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5400000">
            <a:off x="11658600" y="5753100"/>
            <a:ext cx="228600" cy="228600"/>
          </a:xfrm>
          <a:prstGeom prst="triangle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8890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ESTHÉTIQUE TRÈS IMPORTANTE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55626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ESTHÉTIQUE PEU IMPORTANTE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0198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HUMANISME RÉALISTE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96200" y="60198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/>
            <a:r>
              <a:rPr sz="1300" b="1" i="0" spc="100">
                <a:solidFill>
                  <a:srgbClr val="1A1A1A"/>
                </a:solidFill>
                <a:latin typeface="DM Sans"/>
              </a:rPr>
              <a:t>MODERNISME SUBJECTIF</a:t>
            </a:r>
          </a:p>
        </p:txBody>
      </p:sp>
      <p:sp>
        <p:nvSpPr>
          <p:cNvPr id="13" name="Zone des institutions"/>
          <p:cNvSpPr/>
          <p:nvPr/>
        </p:nvSpPr>
        <p:spPr>
          <a:xfrm>
            <a:off x="7673411" y="1235456"/>
            <a:ext cx="4064000" cy="2474976"/>
          </a:xfrm>
          <a:prstGeom prst="ellipse">
            <a:avLst/>
          </a:prstGeom>
          <a:solidFill>
            <a:srgbClr val="FCE7EB"/>
          </a:solidFill>
          <a:ln w="15875">
            <a:solidFill>
              <a:srgbClr val="E50A3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96200" y="863600"/>
            <a:ext cx="4191000" cy="254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/>
            <a:r>
              <a:rPr sz="1500" b="0" i="1">
                <a:solidFill>
                  <a:srgbClr val="B80831"/>
                </a:solidFill>
                <a:latin typeface="Fraunces"/>
              </a:rPr>
              <a:t>Là où poussent les institutions</a:t>
            </a:r>
          </a:p>
        </p:txBody>
      </p:sp>
      <p:grpSp>
        <p:nvGrpSpPr>
          <p:cNvPr id="15" name="W. Eugene Smith"/>
          <p:cNvGrpSpPr/>
          <p:nvPr/>
        </p:nvGrpSpPr>
        <p:grpSpPr>
          <a:xfrm>
            <a:off x="1999953" y="1412187"/>
            <a:ext cx="2921000" cy="762000"/>
            <a:chOff x="1999953" y="1412187"/>
            <a:chExt cx="2921000" cy="762000"/>
          </a:xfrm>
        </p:grpSpPr>
        <p:sp>
          <p:nvSpPr>
            <p:cNvPr id="16" name="Oval 15"/>
            <p:cNvSpPr/>
            <p:nvPr/>
          </p:nvSpPr>
          <p:spPr>
            <a:xfrm>
              <a:off x="1999953" y="1412187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7" name="Oval 16"/>
            <p:cNvSpPr/>
            <p:nvPr/>
          </p:nvSpPr>
          <p:spPr>
            <a:xfrm>
              <a:off x="2323803" y="1736037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507953" y="1678887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ctr">
              <a:spAutoFit/>
            </a:bodyPr>
            <a:lstStyle/>
            <a:p>
              <a:pPr algn="l"/>
              <a:r>
                <a:rPr sz="1300" b="1" i="0">
                  <a:solidFill>
                    <a:srgbClr val="1A1A1A"/>
                  </a:solidFill>
                  <a:latin typeface="DM Sans"/>
                </a:rPr>
                <a:t>W. Eugene Smith</a:t>
              </a:r>
            </a:p>
          </p:txBody>
        </p:sp>
      </p:grpSp>
      <p:grpSp>
        <p:nvGrpSpPr>
          <p:cNvPr id="19" name="Hiroshi Sugimoto"/>
          <p:cNvGrpSpPr/>
          <p:nvPr/>
        </p:nvGrpSpPr>
        <p:grpSpPr>
          <a:xfrm>
            <a:off x="5142313" y="1540203"/>
            <a:ext cx="2413000" cy="762000"/>
            <a:chOff x="5142313" y="1540203"/>
            <a:chExt cx="2413000" cy="762000"/>
          </a:xfrm>
        </p:grpSpPr>
        <p:sp>
          <p:nvSpPr>
            <p:cNvPr id="20" name="Oval 19"/>
            <p:cNvSpPr/>
            <p:nvPr/>
          </p:nvSpPr>
          <p:spPr>
            <a:xfrm>
              <a:off x="5967813" y="1540203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1" name="Oval 20"/>
            <p:cNvSpPr/>
            <p:nvPr/>
          </p:nvSpPr>
          <p:spPr>
            <a:xfrm>
              <a:off x="6291663" y="1864053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42313" y="2048203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t">
              <a:spAutoFit/>
            </a:bodyPr>
            <a:lstStyle/>
            <a:p>
              <a:pPr algn="ctr"/>
              <a:r>
                <a:rPr sz="1300" b="1" i="0">
                  <a:solidFill>
                    <a:srgbClr val="1A1A1A"/>
                  </a:solidFill>
                  <a:latin typeface="DM Sans"/>
                </a:rPr>
                <a:t>Hiroshi Sugimoto</a:t>
              </a:r>
            </a:p>
          </p:txBody>
        </p:sp>
      </p:grpSp>
      <p:grpSp>
        <p:nvGrpSpPr>
          <p:cNvPr id="23" name="Andreas Gursky"/>
          <p:cNvGrpSpPr/>
          <p:nvPr/>
        </p:nvGrpSpPr>
        <p:grpSpPr>
          <a:xfrm>
            <a:off x="8238977" y="1540203"/>
            <a:ext cx="2413000" cy="762000"/>
            <a:chOff x="8238977" y="1540203"/>
            <a:chExt cx="2413000" cy="762000"/>
          </a:xfrm>
        </p:grpSpPr>
        <p:sp>
          <p:nvSpPr>
            <p:cNvPr id="24" name="Oval 23"/>
            <p:cNvSpPr/>
            <p:nvPr/>
          </p:nvSpPr>
          <p:spPr>
            <a:xfrm>
              <a:off x="9064477" y="1540203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5" name="Oval 24"/>
            <p:cNvSpPr/>
            <p:nvPr/>
          </p:nvSpPr>
          <p:spPr>
            <a:xfrm>
              <a:off x="9388327" y="1864053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238977" y="1540203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b">
              <a:spAutoFit/>
            </a:bodyPr>
            <a:lstStyle/>
            <a:p>
              <a:pPr algn="ctr"/>
              <a:r>
                <a:rPr sz="1300" b="1" i="0">
                  <a:solidFill>
                    <a:srgbClr val="1A1A1A"/>
                  </a:solidFill>
                  <a:latin typeface="DM Sans"/>
                </a:rPr>
                <a:t>Andreas Gursky</a:t>
              </a:r>
            </a:p>
          </p:txBody>
        </p:sp>
      </p:grpSp>
      <p:grpSp>
        <p:nvGrpSpPr>
          <p:cNvPr id="27" name="Ren Hang"/>
          <p:cNvGrpSpPr/>
          <p:nvPr/>
        </p:nvGrpSpPr>
        <p:grpSpPr>
          <a:xfrm>
            <a:off x="9390285" y="2191512"/>
            <a:ext cx="2413000" cy="762000"/>
            <a:chOff x="9390285" y="2191512"/>
            <a:chExt cx="2413000" cy="762000"/>
          </a:xfrm>
        </p:grpSpPr>
        <p:sp>
          <p:nvSpPr>
            <p:cNvPr id="28" name="Oval 27"/>
            <p:cNvSpPr/>
            <p:nvPr/>
          </p:nvSpPr>
          <p:spPr>
            <a:xfrm>
              <a:off x="10215785" y="2191512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9" name="Oval 28"/>
            <p:cNvSpPr/>
            <p:nvPr/>
          </p:nvSpPr>
          <p:spPr>
            <a:xfrm>
              <a:off x="10539635" y="2515362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390285" y="2699512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t">
              <a:spAutoFit/>
            </a:bodyPr>
            <a:lstStyle/>
            <a:p>
              <a:pPr algn="ctr"/>
              <a:r>
                <a:rPr sz="1300" b="1" i="0">
                  <a:solidFill>
                    <a:srgbClr val="1A1A1A"/>
                  </a:solidFill>
                  <a:latin typeface="DM Sans"/>
                </a:rPr>
                <a:t>Ren Hang</a:t>
              </a:r>
            </a:p>
          </p:txBody>
        </p:sp>
      </p:grpSp>
      <p:grpSp>
        <p:nvGrpSpPr>
          <p:cNvPr id="31" name="Ernst Haas"/>
          <p:cNvGrpSpPr/>
          <p:nvPr/>
        </p:nvGrpSpPr>
        <p:grpSpPr>
          <a:xfrm>
            <a:off x="5354178" y="2312042"/>
            <a:ext cx="2921000" cy="762000"/>
            <a:chOff x="5354178" y="2312042"/>
            <a:chExt cx="2921000" cy="762000"/>
          </a:xfrm>
        </p:grpSpPr>
        <p:sp>
          <p:nvSpPr>
            <p:cNvPr id="32" name="Oval 31"/>
            <p:cNvSpPr/>
            <p:nvPr/>
          </p:nvSpPr>
          <p:spPr>
            <a:xfrm>
              <a:off x="7513178" y="2312042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3" name="Oval 32"/>
            <p:cNvSpPr/>
            <p:nvPr/>
          </p:nvSpPr>
          <p:spPr>
            <a:xfrm>
              <a:off x="7837028" y="2635892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354178" y="2578742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ctr">
              <a:spAutoFit/>
            </a:bodyPr>
            <a:lstStyle/>
            <a:p>
              <a:pPr algn="r"/>
              <a:r>
                <a:rPr sz="1300" b="1" i="0">
                  <a:solidFill>
                    <a:srgbClr val="1A1A1A"/>
                  </a:solidFill>
                  <a:latin typeface="DM Sans"/>
                </a:rPr>
                <a:t>Ernst Haas</a:t>
              </a:r>
            </a:p>
          </p:txBody>
        </p:sp>
      </p:grpSp>
      <p:grpSp>
        <p:nvGrpSpPr>
          <p:cNvPr id="35" name="Louis Faurer"/>
          <p:cNvGrpSpPr/>
          <p:nvPr/>
        </p:nvGrpSpPr>
        <p:grpSpPr>
          <a:xfrm>
            <a:off x="2930495" y="3072651"/>
            <a:ext cx="2921000" cy="762000"/>
            <a:chOff x="2930495" y="3072651"/>
            <a:chExt cx="2921000" cy="762000"/>
          </a:xfrm>
        </p:grpSpPr>
        <p:sp>
          <p:nvSpPr>
            <p:cNvPr id="36" name="Oval 35"/>
            <p:cNvSpPr/>
            <p:nvPr/>
          </p:nvSpPr>
          <p:spPr>
            <a:xfrm>
              <a:off x="2930495" y="3072651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7" name="Oval 36"/>
            <p:cNvSpPr/>
            <p:nvPr/>
          </p:nvSpPr>
          <p:spPr>
            <a:xfrm>
              <a:off x="3254345" y="3396501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438495" y="3339351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ctr">
              <a:spAutoFit/>
            </a:bodyPr>
            <a:lstStyle/>
            <a:p>
              <a:pPr algn="l"/>
              <a:r>
                <a:rPr sz="1300" b="1" i="0">
                  <a:solidFill>
                    <a:srgbClr val="1A1A1A"/>
                  </a:solidFill>
                  <a:latin typeface="DM Sans"/>
                </a:rPr>
                <a:t>Louis Faurer</a:t>
              </a:r>
            </a:p>
          </p:txBody>
        </p:sp>
      </p:grpSp>
      <p:grpSp>
        <p:nvGrpSpPr>
          <p:cNvPr id="39" name="Sergio Larrain"/>
          <p:cNvGrpSpPr/>
          <p:nvPr/>
        </p:nvGrpSpPr>
        <p:grpSpPr>
          <a:xfrm>
            <a:off x="5183855" y="3220132"/>
            <a:ext cx="2413000" cy="762000"/>
            <a:chOff x="5183855" y="3220132"/>
            <a:chExt cx="2413000" cy="762000"/>
          </a:xfrm>
        </p:grpSpPr>
        <p:sp>
          <p:nvSpPr>
            <p:cNvPr id="40" name="Oval 39"/>
            <p:cNvSpPr/>
            <p:nvPr/>
          </p:nvSpPr>
          <p:spPr>
            <a:xfrm>
              <a:off x="6009355" y="3220132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1" name="Oval 40"/>
            <p:cNvSpPr/>
            <p:nvPr/>
          </p:nvSpPr>
          <p:spPr>
            <a:xfrm>
              <a:off x="6333205" y="3543982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183855" y="3728132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t">
              <a:spAutoFit/>
            </a:bodyPr>
            <a:lstStyle/>
            <a:p>
              <a:pPr algn="ctr"/>
              <a:r>
                <a:rPr sz="1300" b="1" i="0">
                  <a:solidFill>
                    <a:srgbClr val="1A1A1A"/>
                  </a:solidFill>
                  <a:latin typeface="DM Sans"/>
                </a:rPr>
                <a:t>Sergio Larrain</a:t>
              </a:r>
            </a:p>
          </p:txBody>
        </p:sp>
      </p:grpSp>
      <p:grpSp>
        <p:nvGrpSpPr>
          <p:cNvPr id="43" name="William Eggleston"/>
          <p:cNvGrpSpPr/>
          <p:nvPr/>
        </p:nvGrpSpPr>
        <p:grpSpPr>
          <a:xfrm>
            <a:off x="7569556" y="3247083"/>
            <a:ext cx="2413000" cy="762000"/>
            <a:chOff x="7569556" y="3247083"/>
            <a:chExt cx="2413000" cy="762000"/>
          </a:xfrm>
        </p:grpSpPr>
        <p:sp>
          <p:nvSpPr>
            <p:cNvPr id="44" name="Oval 43"/>
            <p:cNvSpPr/>
            <p:nvPr/>
          </p:nvSpPr>
          <p:spPr>
            <a:xfrm>
              <a:off x="8395056" y="3247083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5" name="Oval 44"/>
            <p:cNvSpPr/>
            <p:nvPr/>
          </p:nvSpPr>
          <p:spPr>
            <a:xfrm>
              <a:off x="8718906" y="3570933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569556" y="3247083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b">
              <a:spAutoFit/>
            </a:bodyPr>
            <a:lstStyle/>
            <a:p>
              <a:pPr algn="ctr"/>
              <a:r>
                <a:rPr sz="1300" b="1" i="0">
                  <a:solidFill>
                    <a:srgbClr val="1A1A1A"/>
                  </a:solidFill>
                  <a:latin typeface="DM Sans"/>
                </a:rPr>
                <a:t>William Eggleston</a:t>
              </a:r>
            </a:p>
          </p:txBody>
        </p:sp>
      </p:grpSp>
      <p:grpSp>
        <p:nvGrpSpPr>
          <p:cNvPr id="47" name="Nan Goldin"/>
          <p:cNvGrpSpPr/>
          <p:nvPr/>
        </p:nvGrpSpPr>
        <p:grpSpPr>
          <a:xfrm>
            <a:off x="8042542" y="4748837"/>
            <a:ext cx="2921000" cy="762000"/>
            <a:chOff x="8042542" y="4748837"/>
            <a:chExt cx="2921000" cy="762000"/>
          </a:xfrm>
        </p:grpSpPr>
        <p:sp>
          <p:nvSpPr>
            <p:cNvPr id="48" name="Oval 47"/>
            <p:cNvSpPr/>
            <p:nvPr/>
          </p:nvSpPr>
          <p:spPr>
            <a:xfrm>
              <a:off x="10201542" y="4748837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9" name="Oval 48"/>
            <p:cNvSpPr/>
            <p:nvPr/>
          </p:nvSpPr>
          <p:spPr>
            <a:xfrm>
              <a:off x="10525392" y="5072687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042542" y="5015537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ctr">
              <a:spAutoFit/>
            </a:bodyPr>
            <a:lstStyle/>
            <a:p>
              <a:pPr algn="r"/>
              <a:r>
                <a:rPr sz="1300" b="1" i="0">
                  <a:solidFill>
                    <a:srgbClr val="1A1A1A"/>
                  </a:solidFill>
                  <a:latin typeface="DM Sans"/>
                </a:rPr>
                <a:t>Nan Goldin</a:t>
              </a:r>
            </a:p>
          </p:txBody>
        </p:sp>
      </p:grpSp>
      <p:pic>
        <p:nvPicPr>
          <p:cNvPr id="51" name="Picture 5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64300"/>
            <a:ext cx="540774" cy="1905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1117600" y="6477000"/>
            <a:ext cx="5080000" cy="177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DM Sans"/>
              </a:rPr>
              <a:t>Thomas Hammoudi · CC BY-NC-SA · thomashammoudi.com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9400"/>
            <a:ext cx="111760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A1A1A"/>
                </a:solidFill>
                <a:latin typeface="Fraunces"/>
              </a:rPr>
              <a:t>La maladie vue par six photographes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350000" y="1244600"/>
            <a:ext cx="0" cy="462280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965200" y="3454400"/>
            <a:ext cx="10591800" cy="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xe esthétique (dégradé)"/>
          <p:cNvSpPr/>
          <p:nvPr/>
        </p:nvSpPr>
        <p:spPr>
          <a:xfrm>
            <a:off x="914400" y="1066800"/>
            <a:ext cx="101600" cy="4851400"/>
          </a:xfrm>
          <a:prstGeom prst="rect">
            <a:avLst/>
          </a:prstGeom>
          <a:gradFill rotWithShape="1">
            <a:gsLst>
              <a:gs pos="0">
                <a:srgbClr val="1A1A1A">
                  <a:alpha val="100000"/>
                </a:srgbClr>
              </a:gs>
              <a:gs pos="100000">
                <a:srgbClr val="1A1A1A">
                  <a:alpha val="18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>
            <a:off x="850900" y="863600"/>
            <a:ext cx="228600" cy="228600"/>
          </a:xfrm>
          <a:prstGeom prst="triangle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Axe humanisme / modernisme (dégradé)"/>
          <p:cNvSpPr/>
          <p:nvPr/>
        </p:nvSpPr>
        <p:spPr>
          <a:xfrm>
            <a:off x="914400" y="5816600"/>
            <a:ext cx="10769600" cy="101600"/>
          </a:xfrm>
          <a:prstGeom prst="rect">
            <a:avLst/>
          </a:prstGeom>
          <a:gradFill rotWithShape="1">
            <a:gsLst>
              <a:gs pos="0">
                <a:srgbClr val="1A1A1A">
                  <a:alpha val="18000"/>
                </a:srgbClr>
              </a:gs>
              <a:gs pos="100000">
                <a:srgbClr val="1A1A1A">
                  <a:alpha val="100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5400000">
            <a:off x="11658600" y="5753100"/>
            <a:ext cx="228600" cy="228600"/>
          </a:xfrm>
          <a:prstGeom prst="triangle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8890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ESTHÉTIQUE TRÈS IMPORTANTE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55626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ESTHÉTIQUE PEU IMPORTANTE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0198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HUMANISME RÉALISTE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96200" y="60198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/>
            <a:r>
              <a:rPr sz="1300" b="1" i="0" spc="100">
                <a:solidFill>
                  <a:srgbClr val="1A1A1A"/>
                </a:solidFill>
                <a:latin typeface="DM Sans"/>
              </a:rPr>
              <a:t>MODERNISME SUBJECTIF</a:t>
            </a:r>
          </a:p>
        </p:txBody>
      </p:sp>
      <p:sp>
        <p:nvSpPr>
          <p:cNvPr id="13" name="Zone des institutions"/>
          <p:cNvSpPr/>
          <p:nvPr/>
        </p:nvSpPr>
        <p:spPr>
          <a:xfrm>
            <a:off x="7673411" y="1235456"/>
            <a:ext cx="4064000" cy="2474976"/>
          </a:xfrm>
          <a:prstGeom prst="ellipse">
            <a:avLst/>
          </a:prstGeom>
          <a:solidFill>
            <a:srgbClr val="FCE7EB"/>
          </a:solidFill>
          <a:ln w="15875">
            <a:solidFill>
              <a:srgbClr val="E50A3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96200" y="863600"/>
            <a:ext cx="4191000" cy="254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/>
            <a:r>
              <a:rPr sz="1500" b="0" i="1">
                <a:solidFill>
                  <a:srgbClr val="B80831"/>
                </a:solidFill>
                <a:latin typeface="Fraunces"/>
              </a:rPr>
              <a:t>Là où poussent les institutions</a:t>
            </a:r>
          </a:p>
        </p:txBody>
      </p:sp>
      <p:grpSp>
        <p:nvGrpSpPr>
          <p:cNvPr id="15" name="W. Eugene Smith"/>
          <p:cNvGrpSpPr/>
          <p:nvPr/>
        </p:nvGrpSpPr>
        <p:grpSpPr>
          <a:xfrm>
            <a:off x="1092200" y="1412187"/>
            <a:ext cx="2413000" cy="762000"/>
            <a:chOff x="1092200" y="1412187"/>
            <a:chExt cx="2413000" cy="762000"/>
          </a:xfrm>
        </p:grpSpPr>
        <p:sp>
          <p:nvSpPr>
            <p:cNvPr id="16" name="Oval 15"/>
            <p:cNvSpPr/>
            <p:nvPr/>
          </p:nvSpPr>
          <p:spPr>
            <a:xfrm>
              <a:off x="1999953" y="1412187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7" name="Oval 16"/>
            <p:cNvSpPr/>
            <p:nvPr/>
          </p:nvSpPr>
          <p:spPr>
            <a:xfrm>
              <a:off x="2323803" y="1736037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92200" y="1412187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b">
              <a:spAutoFit/>
            </a:bodyPr>
            <a:lstStyle/>
            <a:p>
              <a:pPr algn="l"/>
              <a:r>
                <a:rPr sz="1300" b="1" i="0">
                  <a:solidFill>
                    <a:srgbClr val="1A1A1A"/>
                  </a:solidFill>
                  <a:latin typeface="DM Sans"/>
                </a:rPr>
                <a:t>W. Eugene Smith</a:t>
              </a:r>
            </a:p>
          </p:txBody>
        </p:sp>
      </p:grpSp>
      <p:grpSp>
        <p:nvGrpSpPr>
          <p:cNvPr id="19" name="Laia Abril"/>
          <p:cNvGrpSpPr/>
          <p:nvPr/>
        </p:nvGrpSpPr>
        <p:grpSpPr>
          <a:xfrm>
            <a:off x="3857477" y="1421170"/>
            <a:ext cx="2921000" cy="762000"/>
            <a:chOff x="3857477" y="1421170"/>
            <a:chExt cx="2921000" cy="762000"/>
          </a:xfrm>
        </p:grpSpPr>
        <p:sp>
          <p:nvSpPr>
            <p:cNvPr id="20" name="Oval 19"/>
            <p:cNvSpPr/>
            <p:nvPr/>
          </p:nvSpPr>
          <p:spPr>
            <a:xfrm>
              <a:off x="3857477" y="1421170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1" name="Oval 20"/>
            <p:cNvSpPr/>
            <p:nvPr/>
          </p:nvSpPr>
          <p:spPr>
            <a:xfrm>
              <a:off x="4181327" y="1745020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365477" y="1687870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ctr">
              <a:spAutoFit/>
            </a:bodyPr>
            <a:lstStyle/>
            <a:p>
              <a:pPr algn="l"/>
              <a:r>
                <a:rPr sz="1300" b="1" i="0">
                  <a:solidFill>
                    <a:srgbClr val="1A1A1A"/>
                  </a:solidFill>
                  <a:latin typeface="DM Sans"/>
                </a:rPr>
                <a:t>Laia Abril</a:t>
              </a:r>
            </a:p>
          </p:txBody>
        </p:sp>
      </p:grpSp>
      <p:grpSp>
        <p:nvGrpSpPr>
          <p:cNvPr id="23" name="Therese Frare"/>
          <p:cNvGrpSpPr/>
          <p:nvPr/>
        </p:nvGrpSpPr>
        <p:grpSpPr>
          <a:xfrm>
            <a:off x="1999953" y="2325517"/>
            <a:ext cx="2921000" cy="762000"/>
            <a:chOff x="1999953" y="2325517"/>
            <a:chExt cx="2921000" cy="762000"/>
          </a:xfrm>
        </p:grpSpPr>
        <p:sp>
          <p:nvSpPr>
            <p:cNvPr id="24" name="Oval 23"/>
            <p:cNvSpPr/>
            <p:nvPr/>
          </p:nvSpPr>
          <p:spPr>
            <a:xfrm>
              <a:off x="1999953" y="2325517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5" name="Oval 24"/>
            <p:cNvSpPr/>
            <p:nvPr/>
          </p:nvSpPr>
          <p:spPr>
            <a:xfrm>
              <a:off x="2323803" y="2649367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07953" y="2592217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ctr">
              <a:spAutoFit/>
            </a:bodyPr>
            <a:lstStyle/>
            <a:p>
              <a:pPr algn="l"/>
              <a:r>
                <a:rPr sz="1300" b="1" i="0">
                  <a:solidFill>
                    <a:srgbClr val="1A1A1A"/>
                  </a:solidFill>
                  <a:latin typeface="DM Sans"/>
                </a:rPr>
                <a:t>Therese Frare</a:t>
              </a:r>
            </a:p>
          </p:txBody>
        </p:sp>
      </p:grpSp>
      <p:grpSp>
        <p:nvGrpSpPr>
          <p:cNvPr id="27" name="Larry Clark"/>
          <p:cNvGrpSpPr/>
          <p:nvPr/>
        </p:nvGrpSpPr>
        <p:grpSpPr>
          <a:xfrm>
            <a:off x="2131701" y="4116244"/>
            <a:ext cx="2921000" cy="762000"/>
            <a:chOff x="2131701" y="4116244"/>
            <a:chExt cx="2921000" cy="762000"/>
          </a:xfrm>
        </p:grpSpPr>
        <p:sp>
          <p:nvSpPr>
            <p:cNvPr id="28" name="Oval 27"/>
            <p:cNvSpPr/>
            <p:nvPr/>
          </p:nvSpPr>
          <p:spPr>
            <a:xfrm>
              <a:off x="2131701" y="4116244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9" name="Oval 28"/>
            <p:cNvSpPr/>
            <p:nvPr/>
          </p:nvSpPr>
          <p:spPr>
            <a:xfrm>
              <a:off x="2455551" y="4440094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639701" y="4382944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ctr">
              <a:spAutoFit/>
            </a:bodyPr>
            <a:lstStyle/>
            <a:p>
              <a:pPr algn="l"/>
              <a:r>
                <a:rPr sz="1300" b="1" i="0">
                  <a:solidFill>
                    <a:srgbClr val="1A1A1A"/>
                  </a:solidFill>
                  <a:latin typeface="DM Sans"/>
                </a:rPr>
                <a:t>Larry Clark</a:t>
              </a:r>
            </a:p>
          </p:txBody>
        </p:sp>
      </p:grpSp>
      <p:grpSp>
        <p:nvGrpSpPr>
          <p:cNvPr id="31" name="Nan Goldin"/>
          <p:cNvGrpSpPr/>
          <p:nvPr/>
        </p:nvGrpSpPr>
        <p:grpSpPr>
          <a:xfrm>
            <a:off x="8042542" y="4748837"/>
            <a:ext cx="2921000" cy="762000"/>
            <a:chOff x="8042542" y="4748837"/>
            <a:chExt cx="2921000" cy="762000"/>
          </a:xfrm>
        </p:grpSpPr>
        <p:sp>
          <p:nvSpPr>
            <p:cNvPr id="32" name="Oval 31"/>
            <p:cNvSpPr/>
            <p:nvPr/>
          </p:nvSpPr>
          <p:spPr>
            <a:xfrm>
              <a:off x="10201542" y="4748837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3" name="Oval 32"/>
            <p:cNvSpPr/>
            <p:nvPr/>
          </p:nvSpPr>
          <p:spPr>
            <a:xfrm>
              <a:off x="10525392" y="5072687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042542" y="5015537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ctr">
              <a:spAutoFit/>
            </a:bodyPr>
            <a:lstStyle/>
            <a:p>
              <a:pPr algn="r"/>
              <a:r>
                <a:rPr sz="1300" b="1" i="0">
                  <a:solidFill>
                    <a:srgbClr val="1A1A1A"/>
                  </a:solidFill>
                  <a:latin typeface="DM Sans"/>
                </a:rPr>
                <a:t>Nan Goldin</a:t>
              </a:r>
            </a:p>
          </p:txBody>
        </p:sp>
      </p:grpSp>
      <p:grpSp>
        <p:nvGrpSpPr>
          <p:cNvPr id="35" name="Louise Brunnodottir"/>
          <p:cNvGrpSpPr/>
          <p:nvPr/>
        </p:nvGrpSpPr>
        <p:grpSpPr>
          <a:xfrm>
            <a:off x="8738668" y="1483307"/>
            <a:ext cx="2413000" cy="762000"/>
            <a:chOff x="8738668" y="1483307"/>
            <a:chExt cx="2413000" cy="762000"/>
          </a:xfrm>
        </p:grpSpPr>
        <p:sp>
          <p:nvSpPr>
            <p:cNvPr id="36" name="Oval 35"/>
            <p:cNvSpPr/>
            <p:nvPr/>
          </p:nvSpPr>
          <p:spPr>
            <a:xfrm>
              <a:off x="9564168" y="1483307"/>
              <a:ext cx="762000" cy="762000"/>
            </a:xfrm>
            <a:prstGeom prst="ellipse">
              <a:avLst/>
            </a:prstGeom>
            <a:gradFill rotWithShape="1">
              <a:gsLst>
                <a:gs pos="0">
                  <a:srgbClr val="1A1A1A">
                    <a:alpha val="42000"/>
                  </a:srgbClr>
                </a:gs>
                <a:gs pos="45000">
                  <a:srgbClr val="1A1A1A">
                    <a:alpha val="20000"/>
                  </a:srgbClr>
                </a:gs>
                <a:gs pos="100000">
                  <a:srgbClr val="1A1A1A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7" name="Oval 36"/>
            <p:cNvSpPr/>
            <p:nvPr/>
          </p:nvSpPr>
          <p:spPr>
            <a:xfrm>
              <a:off x="9888018" y="1807157"/>
              <a:ext cx="114300" cy="114300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738668" y="1991307"/>
              <a:ext cx="2413000" cy="228600"/>
            </a:xfrm>
            <a:prstGeom prst="rect">
              <a:avLst/>
            </a:prstGeom>
            <a:noFill/>
          </p:spPr>
          <p:txBody>
            <a:bodyPr wrap="none" lIns="0" rIns="0" tIns="0" bIns="0" anchor="t">
              <a:spAutoFit/>
            </a:bodyPr>
            <a:lstStyle/>
            <a:p>
              <a:pPr algn="ctr"/>
              <a:r>
                <a:rPr sz="1300" b="1" i="0">
                  <a:solidFill>
                    <a:srgbClr val="1A1A1A"/>
                  </a:solidFill>
                  <a:latin typeface="DM Sans"/>
                </a:rPr>
                <a:t>Louise Brunnodottir</a:t>
              </a:r>
            </a:p>
          </p:txBody>
        </p:sp>
      </p:grp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64300"/>
            <a:ext cx="540774" cy="1905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117600" y="6477000"/>
            <a:ext cx="5080000" cy="177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DM Sans"/>
              </a:rPr>
              <a:t>Thomas Hammoudi · CC BY-NC-SA · thomashammoudi.com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9400"/>
            <a:ext cx="111760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A1A1A"/>
                </a:solidFill>
                <a:latin typeface="Fraunces"/>
              </a:rPr>
              <a:t>Deux trajectoires de carrière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350000" y="1244600"/>
            <a:ext cx="0" cy="462280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965200" y="3454400"/>
            <a:ext cx="10591800" cy="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xe esthétique (dégradé)"/>
          <p:cNvSpPr/>
          <p:nvPr/>
        </p:nvSpPr>
        <p:spPr>
          <a:xfrm>
            <a:off x="914400" y="1066800"/>
            <a:ext cx="101600" cy="4851400"/>
          </a:xfrm>
          <a:prstGeom prst="rect">
            <a:avLst/>
          </a:prstGeom>
          <a:gradFill rotWithShape="1">
            <a:gsLst>
              <a:gs pos="0">
                <a:srgbClr val="1A1A1A">
                  <a:alpha val="100000"/>
                </a:srgbClr>
              </a:gs>
              <a:gs pos="100000">
                <a:srgbClr val="1A1A1A">
                  <a:alpha val="18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>
            <a:off x="850900" y="863600"/>
            <a:ext cx="228600" cy="228600"/>
          </a:xfrm>
          <a:prstGeom prst="triangle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Axe humanisme / modernisme (dégradé)"/>
          <p:cNvSpPr/>
          <p:nvPr/>
        </p:nvSpPr>
        <p:spPr>
          <a:xfrm>
            <a:off x="914400" y="5816600"/>
            <a:ext cx="10769600" cy="101600"/>
          </a:xfrm>
          <a:prstGeom prst="rect">
            <a:avLst/>
          </a:prstGeom>
          <a:gradFill rotWithShape="1">
            <a:gsLst>
              <a:gs pos="0">
                <a:srgbClr val="1A1A1A">
                  <a:alpha val="18000"/>
                </a:srgbClr>
              </a:gs>
              <a:gs pos="100000">
                <a:srgbClr val="1A1A1A">
                  <a:alpha val="100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5400000">
            <a:off x="11658600" y="5753100"/>
            <a:ext cx="228600" cy="228600"/>
          </a:xfrm>
          <a:prstGeom prst="triangle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8890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ESTHÉTIQUE TRÈS IMPORTANTE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55626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ESTHÉTIQUE PEU IMPORTANTE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0198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HUMANISME RÉALISTE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96200" y="60198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/>
            <a:r>
              <a:rPr sz="1300" b="1" i="0" spc="100">
                <a:solidFill>
                  <a:srgbClr val="1A1A1A"/>
                </a:solidFill>
                <a:latin typeface="DM Sans"/>
              </a:rPr>
              <a:t>MODERNISME SUBJECTIF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64300"/>
            <a:ext cx="540774" cy="190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17600" y="6477000"/>
            <a:ext cx="5080000" cy="177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DM Sans"/>
              </a:rPr>
              <a:t>Thomas Hammoudi · CC BY-NC-SA · thomashammoudi.com</a:t>
            </a:r>
          </a:p>
        </p:txBody>
      </p:sp>
      <p:grpSp>
        <p:nvGrpSpPr>
          <p:cNvPr id="15" name="Trajectoire HCB"/>
          <p:cNvGrpSpPr/>
          <p:nvPr/>
        </p:nvGrpSpPr>
        <p:grpSpPr>
          <a:xfrm>
            <a:off x="1671981" y="1251723"/>
            <a:ext cx="2743908" cy="1696003"/>
            <a:chOff x="1671981" y="1251723"/>
            <a:chExt cx="2743908" cy="1696003"/>
          </a:xfrm>
        </p:grpSpPr>
        <p:cxnSp>
          <p:nvCxnSpPr>
            <p:cNvPr id="16" name="Connector 15"/>
            <p:cNvCxnSpPr/>
            <p:nvPr/>
          </p:nvCxnSpPr>
          <p:spPr>
            <a:xfrm>
              <a:off x="1741831" y="1581923"/>
              <a:ext cx="2674058" cy="1365803"/>
            </a:xfrm>
            <a:prstGeom prst="line">
              <a:avLst/>
            </a:prstGeom>
            <a:ln w="44450">
              <a:solidFill>
                <a:srgbClr val="1A1A1A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1671981" y="1512073"/>
              <a:ext cx="139700" cy="1397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1A1A1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94231" y="1251723"/>
              <a:ext cx="1524000" cy="228600"/>
            </a:xfrm>
            <a:prstGeom prst="rect">
              <a:avLst/>
            </a:prstGeom>
            <a:noFill/>
          </p:spPr>
          <p:txBody>
            <a:bodyPr wrap="none" lIns="0" rIns="0" tIns="0" bIns="0" anchor="t">
              <a:spAutoFit/>
            </a:bodyPr>
            <a:lstStyle/>
            <a:p>
              <a:pPr algn="l"/>
              <a:r>
                <a:rPr sz="1300" b="1" i="0">
                  <a:solidFill>
                    <a:srgbClr val="1A1A1A"/>
                  </a:solidFill>
                  <a:latin typeface="DM Sans"/>
                </a:rPr>
                <a:t>HCB</a:t>
              </a:r>
            </a:p>
          </p:txBody>
        </p:sp>
      </p:grpSp>
      <p:grpSp>
        <p:nvGrpSpPr>
          <p:cNvPr id="19" name="Trajectoire Joel Meyerowitz"/>
          <p:cNvGrpSpPr/>
          <p:nvPr/>
        </p:nvGrpSpPr>
        <p:grpSpPr>
          <a:xfrm>
            <a:off x="1763310" y="2907183"/>
            <a:ext cx="7342147" cy="1381107"/>
            <a:chOff x="1763310" y="2907183"/>
            <a:chExt cx="7342147" cy="1381107"/>
          </a:xfrm>
        </p:grpSpPr>
        <p:cxnSp>
          <p:nvCxnSpPr>
            <p:cNvPr id="20" name="Connector 19"/>
            <p:cNvCxnSpPr/>
            <p:nvPr/>
          </p:nvCxnSpPr>
          <p:spPr>
            <a:xfrm flipV="1">
              <a:off x="1833160" y="2907183"/>
              <a:ext cx="7272297" cy="1000107"/>
            </a:xfrm>
            <a:prstGeom prst="line">
              <a:avLst/>
            </a:prstGeom>
            <a:ln w="44450">
              <a:solidFill>
                <a:srgbClr val="1A1A1A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1763310" y="3837440"/>
              <a:ext cx="139700" cy="1397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1A1A1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58560" y="4059690"/>
              <a:ext cx="2540000" cy="228600"/>
            </a:xfrm>
            <a:prstGeom prst="rect">
              <a:avLst/>
            </a:prstGeom>
            <a:noFill/>
          </p:spPr>
          <p:txBody>
            <a:bodyPr wrap="none" lIns="0" rIns="0" tIns="0" bIns="0" anchor="t">
              <a:spAutoFit/>
            </a:bodyPr>
            <a:lstStyle/>
            <a:p>
              <a:pPr algn="l"/>
              <a:r>
                <a:rPr sz="1300" b="1" i="0">
                  <a:solidFill>
                    <a:srgbClr val="1A1A1A"/>
                  </a:solidFill>
                  <a:latin typeface="DM Sans"/>
                </a:rPr>
                <a:t>Joel Meyerowitz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9400"/>
            <a:ext cx="111760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A1A1A"/>
                </a:solidFill>
                <a:latin typeface="Fraunces"/>
              </a:rPr>
              <a:t>Meyerowitz : une zone, pas un point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350000" y="1244600"/>
            <a:ext cx="0" cy="462280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965200" y="3454400"/>
            <a:ext cx="10591800" cy="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xe esthétique (dégradé)"/>
          <p:cNvSpPr/>
          <p:nvPr/>
        </p:nvSpPr>
        <p:spPr>
          <a:xfrm>
            <a:off x="914400" y="1066800"/>
            <a:ext cx="101600" cy="4851400"/>
          </a:xfrm>
          <a:prstGeom prst="rect">
            <a:avLst/>
          </a:prstGeom>
          <a:gradFill rotWithShape="1">
            <a:gsLst>
              <a:gs pos="0">
                <a:srgbClr val="1A1A1A">
                  <a:alpha val="100000"/>
                </a:srgbClr>
              </a:gs>
              <a:gs pos="100000">
                <a:srgbClr val="1A1A1A">
                  <a:alpha val="18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>
            <a:off x="850900" y="863600"/>
            <a:ext cx="228600" cy="228600"/>
          </a:xfrm>
          <a:prstGeom prst="triangle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Axe humanisme / modernisme (dégradé)"/>
          <p:cNvSpPr/>
          <p:nvPr/>
        </p:nvSpPr>
        <p:spPr>
          <a:xfrm>
            <a:off x="914400" y="5816600"/>
            <a:ext cx="10769600" cy="101600"/>
          </a:xfrm>
          <a:prstGeom prst="rect">
            <a:avLst/>
          </a:prstGeom>
          <a:gradFill rotWithShape="1">
            <a:gsLst>
              <a:gs pos="0">
                <a:srgbClr val="1A1A1A">
                  <a:alpha val="18000"/>
                </a:srgbClr>
              </a:gs>
              <a:gs pos="100000">
                <a:srgbClr val="1A1A1A">
                  <a:alpha val="100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5400000">
            <a:off x="11658600" y="5753100"/>
            <a:ext cx="228600" cy="228600"/>
          </a:xfrm>
          <a:prstGeom prst="triangle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8890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ESTHÉTIQUE TRÈS IMPORTANTE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55626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ESTHÉTIQUE PEU IMPORTANTE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0198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 spc="100">
                <a:solidFill>
                  <a:srgbClr val="1A1A1A"/>
                </a:solidFill>
                <a:latin typeface="DM Sans"/>
              </a:rPr>
              <a:t>HUMANISME RÉALISTE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96200" y="6019800"/>
            <a:ext cx="4191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/>
            <a:r>
              <a:rPr sz="1300" b="1" i="0" spc="100">
                <a:solidFill>
                  <a:srgbClr val="1A1A1A"/>
                </a:solidFill>
                <a:latin typeface="DM Sans"/>
              </a:rPr>
              <a:t>MODERNISME SUBJECTIF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64300"/>
            <a:ext cx="540774" cy="190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17600" y="6477000"/>
            <a:ext cx="5080000" cy="177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DM Sans"/>
              </a:rPr>
              <a:t>Thomas Hammoudi · CC BY-NC-SA · thomashammoudi.com</a:t>
            </a:r>
          </a:p>
        </p:txBody>
      </p:sp>
      <p:sp>
        <p:nvSpPr>
          <p:cNvPr id="15" name="Zone Meyerowitz"/>
          <p:cNvSpPr/>
          <p:nvPr/>
        </p:nvSpPr>
        <p:spPr>
          <a:xfrm rot="21051993">
            <a:off x="1492277" y="2561603"/>
            <a:ext cx="8265034" cy="1016000"/>
          </a:xfrm>
          <a:prstGeom prst="ellipse">
            <a:avLst/>
          </a:prstGeom>
          <a:gradFill rotWithShape="1">
            <a:gsLst>
              <a:gs pos="0">
                <a:srgbClr val="1A1A1A">
                  <a:alpha val="50000"/>
                </a:srgbClr>
              </a:gs>
              <a:gs pos="60000">
                <a:srgbClr val="1A1A1A">
                  <a:alpha val="30000"/>
                </a:srgbClr>
              </a:gs>
              <a:gs pos="100000">
                <a:srgbClr val="1A1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 flipV="1">
            <a:off x="1833160" y="2907183"/>
            <a:ext cx="7272297" cy="1000107"/>
          </a:xfrm>
          <a:prstGeom prst="line">
            <a:avLst/>
          </a:prstGeom>
          <a:ln w="22225">
            <a:solidFill>
              <a:srgbClr val="1A1A1A"/>
            </a:solidFill>
            <a:prstDash val="sysDot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776010" y="3850140"/>
            <a:ext cx="114300" cy="1143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58560" y="4059690"/>
            <a:ext cx="2540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A1A1A"/>
                </a:solidFill>
                <a:latin typeface="DM Sans"/>
              </a:rPr>
              <a:t>Joel Meyerowitz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 se situer en photographie ? La matrice de Louis Stettner</dc:title>
  <dc:subject>Schémas de l'article thomashammoudi.com/comment-se-situer-en-photographie/</dc:subject>
  <dc:creator>Thomas Hammoudi</dc:creator>
  <cp:keywords/>
  <dc:description>Licence CC BY-NC-SA. Chaque photographe est un groupe : déplacez-le, ou dupliquez-le pour vous placer.</dc:description>
  <cp:lastModifiedBy>Thomas Hammoudi</cp:lastModifiedBy>
  <cp:revision>1</cp:revision>
  <dcterms:created xsi:type="dcterms:W3CDTF">2013-01-27T09:14:16Z</dcterms:created>
  <dcterms:modified xsi:type="dcterms:W3CDTF">2013-01-27T09:15:58Z</dcterms:modified>
  <cp:category/>
</cp:coreProperties>
</file>